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Arial Narrow"/>
      <p:regular r:id="rId17"/>
      <p:bold r:id="rId18"/>
      <p:italic r:id="rId19"/>
      <p:boldItalic r:id="rId20"/>
    </p:embeddedFont>
    <p:embeddedFont>
      <p:font typeface="Noticia Tex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0EA13A-08C6-4A5B-9E15-62E74F397A3A}">
  <a:tblStyle styleId="{D40EA13A-08C6-4A5B-9E15-62E74F397A3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1" Type="http://schemas.openxmlformats.org/officeDocument/2006/relationships/slide" Target="slides/slide6.xml"/><Relationship Id="rId22" Type="http://schemas.openxmlformats.org/officeDocument/2006/relationships/font" Target="fonts/NoticiaText-bold.fntdata"/><Relationship Id="rId10" Type="http://schemas.openxmlformats.org/officeDocument/2006/relationships/slide" Target="slides/slide5.xml"/><Relationship Id="rId21" Type="http://schemas.openxmlformats.org/officeDocument/2006/relationships/font" Target="fonts/NoticiaText-regular.fntdata"/><Relationship Id="rId13" Type="http://schemas.openxmlformats.org/officeDocument/2006/relationships/slide" Target="slides/slide8.xml"/><Relationship Id="rId24" Type="http://schemas.openxmlformats.org/officeDocument/2006/relationships/font" Target="fonts/NoticiaText-boldItalic.fntdata"/><Relationship Id="rId12" Type="http://schemas.openxmlformats.org/officeDocument/2006/relationships/slide" Target="slides/slide7.xml"/><Relationship Id="rId23" Type="http://schemas.openxmlformats.org/officeDocument/2006/relationships/font" Target="fonts/NoticiaTex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alNarrow-italic.fntdata"/><Relationship Id="rId6" Type="http://schemas.openxmlformats.org/officeDocument/2006/relationships/slide" Target="slides/slide1.xml"/><Relationship Id="rId18" Type="http://schemas.openxmlformats.org/officeDocument/2006/relationships/font" Target="fonts/ArialNarr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iqsels.com/fr/search?q=cave+%C3%A0+vin&amp;page=14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outique.champalameule.com/collections/tous-les-produits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Source image : </a:t>
            </a:r>
            <a:r>
              <a:rPr lang="fr-CA" u="sng">
                <a:solidFill>
                  <a:schemeClr val="hlink"/>
                </a:solidFill>
                <a:hlinkClick r:id="rId2"/>
              </a:rPr>
              <a:t>https://www.piqsels.com/fr/search?q=cave+%C3%A0+vin&amp;page=14</a:t>
            </a:r>
            <a:r>
              <a:rPr lang="fr-CA"/>
              <a:t> 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de7f200f6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de7f200f6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8de7f200f6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Source image </a:t>
            </a:r>
            <a:r>
              <a:rPr b="0" i="0" lang="fr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Stuart Miles (FreeDigitalPhotos.net) </a:t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Raconter l’histoire de l’entreprise: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Identifier les faits , les informations, les motivations, le parcours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fr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L’objectif est de </a:t>
            </a:r>
            <a:r>
              <a:rPr b="1" i="0" lang="fr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construire une connaissance organisationnelle  de l’entreprise</a:t>
            </a:r>
            <a:endParaRPr/>
          </a:p>
        </p:txBody>
      </p:sp>
      <p:sp>
        <p:nvSpPr>
          <p:cNvPr id="103" name="Google Shape;10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fr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Raconter l’histoire de l’entreprise: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Identifier les fait , les informations, les motivations, le parcours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fr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L’objectif est de </a:t>
            </a:r>
            <a:r>
              <a:rPr b="1" i="0" lang="fr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construire une connaissance organisationnelle  de l’entreprise</a:t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fr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 : les prix sont ceux de la boutique en ligne : </a:t>
            </a:r>
            <a:r>
              <a:rPr b="0" i="0" lang="fr-CA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https://boutique.champalameule.com/collections/tous-les-produits</a:t>
            </a:r>
            <a:r>
              <a:rPr b="0" i="0" lang="fr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champalameule.com/fromage/fondue-victor-et-berthold/" TargetMode="External"/><Relationship Id="rId4" Type="http://schemas.openxmlformats.org/officeDocument/2006/relationships/hyperlink" Target="https://boutique.champalameule.com/collections/tous-les-produits/products/les-soeurs-coutu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7" Type="http://schemas.openxmlformats.org/officeDocument/2006/relationships/slide" Target="/ppt/slides/slide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hyperlink" Target="https://docs.google.com/document/d/1KZuZrY4dlkmQ2U1tdlw70Lh5aiEF4ZDl4jZyl80ZNIc/edit?pli=1" TargetMode="External"/><Relationship Id="rId6" Type="http://schemas.openxmlformats.org/officeDocument/2006/relationships/hyperlink" Target="https://www.champalameule.com/" TargetMode="External"/><Relationship Id="rId7" Type="http://schemas.openxmlformats.org/officeDocument/2006/relationships/slide" Target="/ppt/slides/slide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slide" Target="/ppt/slides/slide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hyperlink" Target="mailto:info@champalameule.com" TargetMode="External"/><Relationship Id="rId6" Type="http://schemas.openxmlformats.org/officeDocument/2006/relationships/hyperlink" Target="https://www.champalameule.com/" TargetMode="External"/><Relationship Id="rId7" Type="http://schemas.openxmlformats.org/officeDocument/2006/relationships/image" Target="../media/image2.png"/><Relationship Id="rId8" Type="http://schemas.openxmlformats.org/officeDocument/2006/relationships/slide" Target="/ppt/slides/slide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champalameule.com/fromage/laracam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" Target="/ppt/slides/slide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champalameule.com/fromage/les-metayeres/" TargetMode="External"/><Relationship Id="rId4" Type="http://schemas.openxmlformats.org/officeDocument/2006/relationships/hyperlink" Target="https://www.champalameule.com/fromage/le-fetard/" TargetMode="External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slide" Target="/ppt/slides/slide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hampalameule.com/fromage/le-joliette/" TargetMode="External"/><Relationship Id="rId4" Type="http://schemas.openxmlformats.org/officeDocument/2006/relationships/hyperlink" Target="https://www.champalameule.com/fromage/lamateur/" TargetMode="External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7" Type="http://schemas.openxmlformats.org/officeDocument/2006/relationships/slide" Target="/ppt/slides/slide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boutique.champalameule.com/collections/tous-les-produits/products/terre-promise" TargetMode="External"/><Relationship Id="rId4" Type="http://schemas.openxmlformats.org/officeDocument/2006/relationships/hyperlink" Target="https://boutique.champalameule.com/collections/tous-les-produits/products/le-tison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7" Type="http://schemas.openxmlformats.org/officeDocument/2006/relationships/slide" Target="/ppt/slides/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1000"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600475" y="3509575"/>
            <a:ext cx="105612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fr-CA">
                <a:solidFill>
                  <a:srgbClr val="000000"/>
                </a:solidFill>
              </a:rPr>
              <a:t>Situation d’exploration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fr-CA">
                <a:solidFill>
                  <a:srgbClr val="000000"/>
                </a:solidFill>
              </a:rPr>
              <a:t>Projet d’industrie fromagère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/>
          <p:nvPr>
            <p:ph type="title"/>
          </p:nvPr>
        </p:nvSpPr>
        <p:spPr>
          <a:xfrm>
            <a:off x="302125" y="232775"/>
            <a:ext cx="11253000" cy="8595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/>
              <a:t>Document 2 : Analyse de la production</a:t>
            </a:r>
            <a:endParaRPr/>
          </a:p>
        </p:txBody>
      </p:sp>
      <p:graphicFrame>
        <p:nvGraphicFramePr>
          <p:cNvPr id="214" name="Google Shape;214;p22"/>
          <p:cNvGraphicFramePr/>
          <p:nvPr/>
        </p:nvGraphicFramePr>
        <p:xfrm>
          <a:off x="302014" y="121448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{D40EA13A-08C6-4A5B-9E15-62E74F397A3A}</a:tableStyleId>
              </a:tblPr>
              <a:tblGrid>
                <a:gridCol w="1957300"/>
                <a:gridCol w="3357825"/>
                <a:gridCol w="4883675"/>
                <a:gridCol w="1054225"/>
              </a:tblGrid>
              <a:tr h="90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Nom du fromage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Image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Description-caractéristique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prix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</a:tr>
              <a:tr h="189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Fondue Victor et Berthold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Non pasteurisé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(thermisé)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Fondue</a:t>
                      </a:r>
                      <a:endParaRPr b="1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Mariage de fromage fin et de  bière « La Claire» de l’Alchimiste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Source:  </a:t>
                      </a:r>
                      <a:r>
                        <a:rPr b="0" i="0" lang="fr-CA" sz="10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https://www.champalameule.com/fromage/fondue-victor-et-berthold/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$15,94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55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Les sœurs</a:t>
                      </a:r>
                      <a:r>
                        <a:rPr lang="fr-CA" sz="1600" u="none" cap="none" strike="noStrike"/>
                        <a:t> Coutu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Non pasteurisé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(thermisé)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Pâte 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Semi-ferme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Croûte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 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Lavée et cirée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Affinage 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jours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Arôme 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 noix, de fruits confits et d’alcool.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Source: </a:t>
                      </a:r>
                      <a:r>
                        <a:rPr b="0" i="0" lang="fr-CA" sz="8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https://boutique.champalameule.com/collections/tous-les-produits/products/les-soeurs-coutu</a:t>
                      </a:r>
                      <a:endParaRPr sz="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$46,52/kg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pic>
        <p:nvPicPr>
          <p:cNvPr descr="Fondue Victor et Berthold - Image" id="215" name="Google Shape;21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4700" y="2202450"/>
            <a:ext cx="3783401" cy="236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s Soeurs Coutu" id="216" name="Google Shape;21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23500" y="4567275"/>
            <a:ext cx="329637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>
            <a:hlinkClick action="ppaction://hlinksldjump" r:id="rId7"/>
          </p:cNvPr>
          <p:cNvSpPr/>
          <p:nvPr/>
        </p:nvSpPr>
        <p:spPr>
          <a:xfrm>
            <a:off x="11704709" y="6234519"/>
            <a:ext cx="487291" cy="57070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21577"/>
                </a:lnTo>
                <a:lnTo>
                  <a:pt x="15000" y="98423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21577"/>
                </a:lnTo>
                <a:lnTo>
                  <a:pt x="15000" y="98423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98423"/>
                </a:lnTo>
                <a:lnTo>
                  <a:pt x="15000" y="21577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D8D8D8"/>
              </a:gs>
            </a:gsLst>
            <a:lin ang="16200000" scaled="0"/>
          </a:gradFill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/>
          <p:nvPr>
            <p:ph type="title"/>
          </p:nvPr>
        </p:nvSpPr>
        <p:spPr>
          <a:xfrm>
            <a:off x="838200" y="365125"/>
            <a:ext cx="10515600" cy="8883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Liste de vérification</a:t>
            </a:r>
            <a:endParaRPr/>
          </a:p>
        </p:txBody>
      </p:sp>
      <p:pic>
        <p:nvPicPr>
          <p:cNvPr id="224" name="Google Shape;2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75" y="1724025"/>
            <a:ext cx="11096625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350600" y="0"/>
            <a:ext cx="11664300" cy="85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Analyse de l’entreprise choisie 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201050" y="726125"/>
            <a:ext cx="118203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CA"/>
              <a:t>Apprendre à bien connaître la structure de la compagnie et les produits offerts.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111525" y="1584750"/>
            <a:ext cx="5827800" cy="36885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600"/>
              <a:t>#1 Compléter la carte conceptuelle de l’entreprise (</a:t>
            </a:r>
            <a:r>
              <a:rPr b="1" lang="fr-CA" sz="2600" u="sng">
                <a:solidFill>
                  <a:schemeClr val="hlink"/>
                </a:solidFill>
                <a:hlinkClick action="ppaction://hlinkshowjump?jump=nextslide"/>
              </a:rPr>
              <a:t>document 1</a:t>
            </a:r>
            <a:r>
              <a:rPr b="1" lang="fr-CA" sz="2600"/>
              <a:t>)</a:t>
            </a:r>
            <a:endParaRPr b="1" sz="2600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2222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lphaLcPeriod"/>
            </a:pPr>
            <a:r>
              <a:rPr lang="fr-CA" sz="2300"/>
              <a:t>Histoire de la compagnie</a:t>
            </a:r>
            <a:endParaRPr sz="2300"/>
          </a:p>
          <a:p>
            <a:pPr indent="-2222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lphaLcPeriod"/>
            </a:pPr>
            <a:r>
              <a:rPr lang="fr-CA" sz="2300"/>
              <a:t>Propriétaire ou fondateurs</a:t>
            </a:r>
            <a:endParaRPr sz="2300"/>
          </a:p>
          <a:p>
            <a:pPr indent="-2222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lphaLcPeriod"/>
            </a:pPr>
            <a:r>
              <a:rPr lang="fr-CA" sz="2300"/>
              <a:t>Contact </a:t>
            </a:r>
            <a:endParaRPr sz="2300"/>
          </a:p>
          <a:p>
            <a:pPr indent="-2222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lphaLcPeriod"/>
            </a:pPr>
            <a:r>
              <a:rPr lang="fr-CA" sz="2300"/>
              <a:t>Vision de l’entreprise</a:t>
            </a:r>
            <a:endParaRPr sz="2300"/>
          </a:p>
          <a:p>
            <a:pPr indent="-2222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lphaLcPeriod"/>
            </a:pPr>
            <a:r>
              <a:rPr lang="fr-CA" sz="2300"/>
              <a:t>Mission</a:t>
            </a:r>
            <a:endParaRPr sz="2300"/>
          </a:p>
          <a:p>
            <a:pPr indent="-2222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lphaLcPeriod"/>
            </a:pPr>
            <a:r>
              <a:rPr lang="fr-CA" sz="2300"/>
              <a:t>Objectif</a:t>
            </a:r>
            <a:endParaRPr sz="2300"/>
          </a:p>
          <a:p>
            <a:pPr indent="-2222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lphaLcPeriod"/>
            </a:pPr>
            <a:r>
              <a:rPr lang="fr-CA" sz="2300"/>
              <a:t>Forme juridique </a:t>
            </a:r>
            <a:endParaRPr sz="2300"/>
          </a:p>
          <a:p>
            <a:pPr indent="-2222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lphaLcPeriod"/>
            </a:pPr>
            <a:r>
              <a:rPr lang="fr-CA" sz="2300"/>
              <a:t>Force</a:t>
            </a:r>
            <a:endParaRPr sz="2300"/>
          </a:p>
          <a:p>
            <a:pPr indent="0" lvl="0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4993425" y="2270550"/>
            <a:ext cx="7104000" cy="2473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40000" lvl="0" marL="630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600"/>
              <a:t>#2</a:t>
            </a:r>
            <a:r>
              <a:rPr b="1" lang="fr-CA" sz="2600"/>
              <a:t>  Compléter les tableaux d’analyse des produits </a:t>
            </a:r>
            <a:r>
              <a:rPr b="1" lang="fr-CA" sz="2600"/>
              <a:t>(</a:t>
            </a:r>
            <a:r>
              <a:rPr b="1" lang="fr-CA" sz="2600" u="sng">
                <a:solidFill>
                  <a:schemeClr val="hlink"/>
                </a:solidFill>
                <a:hlinkClick action="ppaction://hlinksldjump" r:id="rId3"/>
              </a:rPr>
              <a:t>document 2</a:t>
            </a:r>
            <a:r>
              <a:rPr b="1" lang="fr-CA" sz="2600"/>
              <a:t>)</a:t>
            </a:r>
            <a:endParaRPr b="1" sz="2600"/>
          </a:p>
          <a:p>
            <a:pPr indent="-540000" lvl="0" marL="630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74650" lvl="0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lphaLcPeriod"/>
            </a:pPr>
            <a:r>
              <a:rPr lang="fr-CA" sz="2300"/>
              <a:t>Entreprise choisie </a:t>
            </a:r>
            <a:endParaRPr sz="2300"/>
          </a:p>
          <a:p>
            <a:pPr indent="-374650" lvl="0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lphaLcPeriod"/>
            </a:pPr>
            <a:r>
              <a:rPr lang="fr-CA" sz="2300"/>
              <a:t>Deux entreprises concurrentes</a:t>
            </a:r>
            <a:endParaRPr sz="2300"/>
          </a:p>
          <a:p>
            <a:pPr indent="-368300" lvl="1" marL="2286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romanLcPeriod"/>
            </a:pPr>
            <a:r>
              <a:rPr lang="fr-CA" sz="2200" u="sng">
                <a:solidFill>
                  <a:schemeClr val="hlink"/>
                </a:solidFill>
                <a:hlinkClick action="ppaction://hlinksldjump" r:id="rId4"/>
              </a:rPr>
              <a:t>Exemple tableau d’analyse des produits</a:t>
            </a:r>
            <a:endParaRPr sz="2200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3233925" y="4597975"/>
            <a:ext cx="8863500" cy="852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600">
                <a:latin typeface="Calibri"/>
                <a:ea typeface="Calibri"/>
                <a:cs typeface="Calibri"/>
                <a:sym typeface="Calibri"/>
              </a:rPr>
              <a:t>#3  Compléter la partie 1 de la liste de vérification </a:t>
            </a:r>
            <a:r>
              <a:rPr lang="fr-CA" sz="26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CA" sz="2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document 3</a:t>
            </a:r>
            <a:r>
              <a:rPr lang="fr-CA" sz="26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03050" y="5273250"/>
            <a:ext cx="11985900" cy="934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700">
                <a:latin typeface="Calibri"/>
                <a:ea typeface="Calibri"/>
                <a:cs typeface="Calibri"/>
                <a:sym typeface="Calibri"/>
              </a:rPr>
              <a:t>Aller consulter le site de l’entreprise</a:t>
            </a:r>
            <a:r>
              <a:rPr b="1" lang="fr-CA" sz="170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fr-CA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Du champ à la meule</a:t>
            </a:r>
            <a:r>
              <a:rPr b="1" lang="fr-CA" sz="1700">
                <a:latin typeface="Calibri"/>
                <a:ea typeface="Calibri"/>
                <a:cs typeface="Calibri"/>
                <a:sym typeface="Calibri"/>
              </a:rPr>
              <a:t>) et </a:t>
            </a:r>
            <a:r>
              <a:rPr b="1" lang="fr-CA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7"/>
              </a:rPr>
              <a:t>Exemple de carte conceptuelle de l’entreprise Du champ à la meule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9730" y="2279482"/>
            <a:ext cx="2343150" cy="196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5"/>
          <p:cNvCxnSpPr/>
          <p:nvPr/>
        </p:nvCxnSpPr>
        <p:spPr>
          <a:xfrm rot="10800000">
            <a:off x="5831305" y="641482"/>
            <a:ext cx="0" cy="1790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07" name="Google Shape;107;p15"/>
          <p:cNvCxnSpPr/>
          <p:nvPr/>
        </p:nvCxnSpPr>
        <p:spPr>
          <a:xfrm>
            <a:off x="6722684" y="3091705"/>
            <a:ext cx="50367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08" name="Google Shape;108;p15"/>
          <p:cNvCxnSpPr>
            <a:stCxn id="105" idx="2"/>
          </p:cNvCxnSpPr>
          <p:nvPr/>
        </p:nvCxnSpPr>
        <p:spPr>
          <a:xfrm>
            <a:off x="5831305" y="4241632"/>
            <a:ext cx="0" cy="2616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09" name="Google Shape;109;p15"/>
          <p:cNvSpPr/>
          <p:nvPr/>
        </p:nvSpPr>
        <p:spPr>
          <a:xfrm>
            <a:off x="2800220" y="90922"/>
            <a:ext cx="6212100" cy="646200"/>
          </a:xfrm>
          <a:prstGeom prst="rect">
            <a:avLst/>
          </a:prstGeom>
          <a:solidFill>
            <a:srgbClr val="FFFF00"/>
          </a:solidFill>
          <a:ln cap="sq" cmpd="sng" w="9525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  <a:effectLst>
            <a:outerShdw blurRad="5143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Carte conceptuelle entreprise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810607" y="2431869"/>
            <a:ext cx="15744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Histoire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7879457" y="1630603"/>
            <a:ext cx="13020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6011734" y="905542"/>
            <a:ext cx="15744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9525830" y="2287376"/>
            <a:ext cx="15744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Objectif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6659456" y="3167905"/>
            <a:ext cx="30300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Forme juridique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198526" y="995625"/>
            <a:ext cx="51375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Propriétaires - fondateurs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7452178" y="5298249"/>
            <a:ext cx="14367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Forces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5906199" y="3981280"/>
            <a:ext cx="24529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1400" u="none" cap="none" strike="noStrike">
                <a:solidFill>
                  <a:srgbClr val="CA5E07"/>
                </a:solidFill>
                <a:latin typeface="verdana"/>
                <a:ea typeface="verdana"/>
                <a:cs typeface="verdana"/>
                <a:sym typeface="verdana"/>
              </a:rPr>
              <a:t>Entreprise individuelle</a:t>
            </a:r>
            <a:endParaRPr b="1" i="0" sz="1400" u="none" cap="none" strike="noStrike">
              <a:solidFill>
                <a:srgbClr val="CA5E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5912041" y="4864763"/>
            <a:ext cx="21659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1400" u="none" cap="none" strike="noStrike">
                <a:solidFill>
                  <a:srgbClr val="CA5E07"/>
                </a:solidFill>
                <a:latin typeface="verdana"/>
                <a:ea typeface="verdana"/>
                <a:cs typeface="verdana"/>
                <a:sym typeface="verdana"/>
              </a:rPr>
              <a:t>Société par actions </a:t>
            </a:r>
            <a:endParaRPr b="1" i="0" sz="1400" u="none" cap="none" strike="noStrike">
              <a:solidFill>
                <a:srgbClr val="CA5E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5906199" y="4269924"/>
            <a:ext cx="2587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1400" u="none" cap="none" strike="noStrike">
                <a:solidFill>
                  <a:srgbClr val="CA5E07"/>
                </a:solidFill>
                <a:latin typeface="verdana"/>
                <a:ea typeface="verdana"/>
                <a:cs typeface="verdana"/>
                <a:sym typeface="verdana"/>
              </a:rPr>
              <a:t>Société en nom collectif</a:t>
            </a:r>
            <a:endParaRPr b="1" i="0" sz="1400" u="none" cap="none" strike="noStrike">
              <a:solidFill>
                <a:srgbClr val="CA5E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5898344" y="4572997"/>
            <a:ext cx="25362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1400" u="none" cap="none" strike="noStrike">
                <a:solidFill>
                  <a:srgbClr val="CA5E07"/>
                </a:solidFill>
                <a:latin typeface="verdana"/>
                <a:ea typeface="verdana"/>
                <a:cs typeface="verdana"/>
                <a:sym typeface="verdana"/>
              </a:rPr>
              <a:t>Société en commandite</a:t>
            </a:r>
            <a:endParaRPr b="1" i="0" sz="1400" u="none" cap="none" strike="noStrike">
              <a:solidFill>
                <a:srgbClr val="CA5E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8434619" y="4775726"/>
            <a:ext cx="359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1400" u="none" cap="none" strike="noStrike">
                <a:solidFill>
                  <a:srgbClr val="CA5E07"/>
                </a:solidFill>
                <a:latin typeface="verdana"/>
                <a:ea typeface="verdana"/>
                <a:cs typeface="verdana"/>
                <a:sym typeface="verdana"/>
              </a:rPr>
              <a:t>Personne morale sans but lucratif</a:t>
            </a:r>
            <a:endParaRPr b="1" i="0" sz="1400" u="none" cap="none" strike="noStrike">
              <a:solidFill>
                <a:srgbClr val="CA5E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9399814" y="4013579"/>
            <a:ext cx="2579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1400" u="none" cap="none" strike="noStrike">
                <a:solidFill>
                  <a:srgbClr val="CA5E07"/>
                </a:solidFill>
                <a:latin typeface="verdana"/>
                <a:ea typeface="verdana"/>
                <a:cs typeface="verdana"/>
                <a:sym typeface="verdana"/>
              </a:rPr>
              <a:t>Syndicat de copropriété</a:t>
            </a:r>
            <a:endParaRPr b="1" i="0" sz="1400" u="none" cap="none" strike="noStrike">
              <a:solidFill>
                <a:srgbClr val="CA5E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10639562" y="4281670"/>
            <a:ext cx="134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1400" u="none" cap="none" strike="noStrike">
                <a:solidFill>
                  <a:srgbClr val="CA5E07"/>
                </a:solidFill>
                <a:latin typeface="verdana"/>
                <a:ea typeface="verdana"/>
                <a:cs typeface="verdana"/>
                <a:sym typeface="verdana"/>
              </a:rPr>
              <a:t>Association</a:t>
            </a:r>
            <a:endParaRPr b="1" i="0" sz="1400" u="none" cap="none" strike="noStrike">
              <a:solidFill>
                <a:srgbClr val="CA5E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9171214" y="4519142"/>
            <a:ext cx="2844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1400" u="none" cap="none" strike="noStrike">
                <a:solidFill>
                  <a:srgbClr val="CA5E07"/>
                </a:solidFill>
                <a:latin typeface="verdana"/>
                <a:ea typeface="verdana"/>
                <a:cs typeface="verdana"/>
                <a:sym typeface="verdana"/>
              </a:rPr>
              <a:t>Groupement de personnes</a:t>
            </a:r>
            <a:endParaRPr b="1" i="0" sz="1400" u="none" cap="none" strike="noStrike">
              <a:solidFill>
                <a:srgbClr val="CA5E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10525720" y="3474953"/>
            <a:ext cx="139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1400" u="none" cap="none" strike="noStrike">
                <a:solidFill>
                  <a:srgbClr val="CA5E07"/>
                </a:solidFill>
                <a:latin typeface="verdana"/>
                <a:ea typeface="verdana"/>
                <a:cs typeface="verdana"/>
                <a:sym typeface="verdana"/>
              </a:rPr>
              <a:t>Coopérative</a:t>
            </a:r>
            <a:endParaRPr b="1" i="0" sz="1400" u="none" cap="none" strike="noStrike">
              <a:solidFill>
                <a:srgbClr val="CA5E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11011539" y="3721182"/>
            <a:ext cx="90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1400" u="none" cap="none" strike="noStrike">
                <a:solidFill>
                  <a:srgbClr val="CA5E07"/>
                </a:solidFill>
                <a:latin typeface="verdana"/>
                <a:ea typeface="verdana"/>
                <a:cs typeface="verdana"/>
                <a:sym typeface="verdana"/>
              </a:rPr>
              <a:t>Fiducie</a:t>
            </a:r>
            <a:endParaRPr b="1" i="0" sz="1400" u="none" cap="none" strike="noStrike">
              <a:solidFill>
                <a:srgbClr val="CA5E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198515" y="5333806"/>
            <a:ext cx="15969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5">
            <a:hlinkClick action="ppaction://hlinksldjump" r:id="rId4"/>
          </p:cNvPr>
          <p:cNvSpPr/>
          <p:nvPr/>
        </p:nvSpPr>
        <p:spPr>
          <a:xfrm>
            <a:off x="11446329" y="6211248"/>
            <a:ext cx="568933" cy="5939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6897"/>
                </a:lnTo>
                <a:lnTo>
                  <a:pt x="15000" y="103103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6897"/>
                </a:lnTo>
                <a:lnTo>
                  <a:pt x="15000" y="103103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3103"/>
                </a:lnTo>
                <a:lnTo>
                  <a:pt x="15000" y="16897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D8D8D8"/>
              </a:gs>
            </a:gsLst>
            <a:lin ang="16200000" scaled="0"/>
          </a:gradFill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9730" y="2279482"/>
            <a:ext cx="2343150" cy="196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6"/>
          <p:cNvCxnSpPr>
            <a:stCxn id="134" idx="0"/>
          </p:cNvCxnSpPr>
          <p:nvPr/>
        </p:nvCxnSpPr>
        <p:spPr>
          <a:xfrm rot="10800000">
            <a:off x="5831305" y="198082"/>
            <a:ext cx="0" cy="2081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6" name="Google Shape;136;p16"/>
          <p:cNvCxnSpPr/>
          <p:nvPr/>
        </p:nvCxnSpPr>
        <p:spPr>
          <a:xfrm>
            <a:off x="6409520" y="4553757"/>
            <a:ext cx="50367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7" name="Google Shape;137;p16"/>
          <p:cNvCxnSpPr/>
          <p:nvPr/>
        </p:nvCxnSpPr>
        <p:spPr>
          <a:xfrm>
            <a:off x="5724453" y="4266766"/>
            <a:ext cx="0" cy="2616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38" name="Google Shape;138;p16"/>
          <p:cNvSpPr/>
          <p:nvPr/>
        </p:nvSpPr>
        <p:spPr>
          <a:xfrm>
            <a:off x="10472216" y="2267397"/>
            <a:ext cx="13020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5939037" y="1037525"/>
            <a:ext cx="15744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6885830" y="3546502"/>
            <a:ext cx="15744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Objectif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6025333" y="4898798"/>
            <a:ext cx="30300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Forme juridique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5575" y="3037860"/>
            <a:ext cx="1889050" cy="182276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/>
          <p:nvPr/>
        </p:nvSpPr>
        <p:spPr>
          <a:xfrm>
            <a:off x="38375" y="2871938"/>
            <a:ext cx="4944000" cy="15102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</a:rPr>
              <a:t>1995</a:t>
            </a:r>
            <a:r>
              <a:rPr lang="fr-CA">
                <a:solidFill>
                  <a:schemeClr val="dk1"/>
                </a:solidFill>
              </a:rPr>
              <a:t> : </a:t>
            </a:r>
            <a:r>
              <a:rPr b="0" i="0" lang="fr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Ouverture: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1995</a:t>
            </a:r>
            <a:r>
              <a:rPr b="0" i="0" lang="fr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: Un premier fromage est fabriqué : le Victor et Berthold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/>
              <a:t>2000: </a:t>
            </a:r>
            <a:r>
              <a:rPr b="0" i="0" lang="fr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Agrandissement #1 permet de quadrupler capacité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</a:rPr>
              <a:t>2009: </a:t>
            </a:r>
            <a:r>
              <a:rPr b="0" i="0" lang="fr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Agrandissement #2</a:t>
            </a:r>
            <a:r>
              <a:rPr lang="fr-CA"/>
              <a:t> </a:t>
            </a:r>
            <a:r>
              <a:rPr b="0" i="0" lang="fr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permet de sextupler la production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  <a:r>
              <a:rPr b="0" i="0" lang="fr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: Ouverture de la nouvelle boutique à la fromagerie.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123275" y="1751438"/>
            <a:ext cx="2016900" cy="5232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Martin Guilbault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Martin Jr Guilbault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6704625" y="2828313"/>
            <a:ext cx="5518200" cy="5232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1400" u="none" cap="none" strike="noStrike">
                <a:latin typeface="Noticia Text"/>
                <a:ea typeface="Noticia Text"/>
                <a:cs typeface="Noticia Text"/>
                <a:sym typeface="Noticia Text"/>
              </a:rPr>
              <a:t>La qualité de nos fromages est, et restera toujours, notre priorité</a:t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5939025" y="1632775"/>
            <a:ext cx="6252900" cy="5232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1400" u="none" cap="none" strike="noStrike">
                <a:latin typeface="Arial"/>
                <a:ea typeface="Arial"/>
                <a:cs typeface="Arial"/>
                <a:sym typeface="Arial"/>
              </a:rPr>
              <a:t>Fabriquer et d’affiner des fromages qui respectent les plus hauts standards de qualité de l’industrie.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6466535" y="4150590"/>
            <a:ext cx="5623800" cy="3078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1400" u="none" cap="none" strike="noStrike">
                <a:latin typeface="Arial"/>
                <a:ea typeface="Arial"/>
                <a:cs typeface="Arial"/>
                <a:sym typeface="Arial"/>
              </a:rPr>
              <a:t>Rechercher et de développer de nouveaux produits agroalimentaires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5800650" y="6254975"/>
            <a:ext cx="6109200" cy="5232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1400" u="none" cap="none" strike="noStrike">
                <a:latin typeface="Arial"/>
                <a:ea typeface="Arial"/>
                <a:cs typeface="Arial"/>
                <a:sym typeface="Arial"/>
              </a:rPr>
              <a:t>Commercialisons que des produits ayant les caractéristiques organoleptiques qui répondent aux plus grandes exigences de nos clients.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335174" y="6407640"/>
            <a:ext cx="28616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2555500" y="4986900"/>
            <a:ext cx="3030000" cy="18228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1400" u="none" cap="none" strike="noStrike">
                <a:latin typeface="Arial"/>
                <a:ea typeface="Arial"/>
                <a:cs typeface="Arial"/>
                <a:sym typeface="Arial"/>
              </a:rPr>
              <a:t>Fromagerie du Champ à la Meule</a:t>
            </a:r>
            <a:br>
              <a:rPr b="0" i="0" lang="fr-CA" sz="14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fr-CA" sz="1400" u="none" cap="none" strike="noStrike">
                <a:latin typeface="Arial"/>
                <a:ea typeface="Arial"/>
                <a:cs typeface="Arial"/>
                <a:sym typeface="Arial"/>
              </a:rPr>
              <a:t>3601, rue Principale</a:t>
            </a:r>
            <a:r>
              <a:rPr lang="fr-CA"/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1400" u="none" cap="none" strike="noStrike">
                <a:latin typeface="Arial"/>
                <a:ea typeface="Arial"/>
                <a:cs typeface="Arial"/>
                <a:sym typeface="Arial"/>
              </a:rPr>
              <a:t>Notre-Dame-de-Lourdes, QC, CA</a:t>
            </a:r>
            <a:br>
              <a:rPr b="0" i="0" lang="fr-CA" sz="14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fr-CA" sz="1400" u="none" cap="none" strike="noStrike">
                <a:latin typeface="Arial"/>
                <a:ea typeface="Arial"/>
                <a:cs typeface="Arial"/>
                <a:sym typeface="Arial"/>
              </a:rPr>
              <a:t>(Lanaudière) J0K 1K0</a:t>
            </a:r>
            <a:br>
              <a:rPr b="0" i="0" lang="fr-CA" sz="14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fr-CA" sz="1400" u="none" cap="none" strike="noStrike">
                <a:latin typeface="Arial"/>
                <a:ea typeface="Arial"/>
                <a:cs typeface="Arial"/>
                <a:sym typeface="Arial"/>
              </a:rPr>
              <a:t>(450) 753-9217</a:t>
            </a:r>
            <a:br>
              <a:rPr b="0" i="0" lang="fr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-CA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info@champalameule.com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6"/>
              </a:rPr>
              <a:t>https://www.champalameule.com/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7733324" y="5521713"/>
            <a:ext cx="2016900" cy="3078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CA" sz="1400" u="none" cap="none" strike="noStrike">
                <a:latin typeface="verdana"/>
                <a:ea typeface="verdana"/>
                <a:cs typeface="verdana"/>
                <a:sym typeface="verdana"/>
              </a:rPr>
              <a:t>Société par actions </a:t>
            </a:r>
            <a:endParaRPr i="0" sz="1400" u="none" cap="none" strike="noStrike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81241" y="717181"/>
            <a:ext cx="3731625" cy="8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>
            <a:hlinkClick action="ppaction://hlinksldjump" r:id="rId8"/>
          </p:cNvPr>
          <p:cNvSpPr/>
          <p:nvPr/>
        </p:nvSpPr>
        <p:spPr>
          <a:xfrm>
            <a:off x="11774186" y="6407640"/>
            <a:ext cx="359270" cy="3975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9337"/>
                </a:lnTo>
                <a:lnTo>
                  <a:pt x="15000" y="100663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9337"/>
                </a:lnTo>
                <a:lnTo>
                  <a:pt x="15000" y="100663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0663"/>
                </a:lnTo>
                <a:lnTo>
                  <a:pt x="15000" y="19337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D8D8D8"/>
              </a:gs>
            </a:gsLst>
            <a:lin ang="16200000" scaled="0"/>
          </a:gradFill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1771799" y="-25475"/>
            <a:ext cx="9347700" cy="646200"/>
          </a:xfrm>
          <a:prstGeom prst="rect">
            <a:avLst/>
          </a:prstGeom>
          <a:solidFill>
            <a:srgbClr val="FFFF00"/>
          </a:solidFill>
          <a:ln cap="sq" cmpd="sng" w="9525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  <a:effectLst>
            <a:outerShdw blurRad="471488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Carte conceptuelle</a:t>
            </a:r>
            <a:r>
              <a:rPr lang="fr-CA" sz="3600">
                <a:solidFill>
                  <a:schemeClr val="dk1"/>
                </a:solidFill>
              </a:rPr>
              <a:t> : </a:t>
            </a:r>
            <a:r>
              <a:rPr b="0" i="0" lang="fr-CA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champ à la meule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1031265" y="1166747"/>
            <a:ext cx="46923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Propriétaires- fondateurs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1864631" y="2523475"/>
            <a:ext cx="15744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Histoire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1599945" y="4553753"/>
            <a:ext cx="15969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10696762" y="5746748"/>
            <a:ext cx="1436700" cy="5847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Forces</a:t>
            </a:r>
            <a:endParaRPr b="0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/>
          <p:nvPr/>
        </p:nvSpPr>
        <p:spPr>
          <a:xfrm>
            <a:off x="877400" y="89525"/>
            <a:ext cx="10439100" cy="191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 txBox="1"/>
          <p:nvPr>
            <p:ph type="title"/>
          </p:nvPr>
        </p:nvSpPr>
        <p:spPr>
          <a:xfrm>
            <a:off x="838200" y="78575"/>
            <a:ext cx="10515600" cy="19089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21431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/>
              <a:t>Document 2 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/>
              <a:t>Analyse de la production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fr-CA"/>
              <a:t>(De l’entreprise et de deux concurrents)</a:t>
            </a:r>
            <a:endParaRPr i="1"/>
          </a:p>
        </p:txBody>
      </p:sp>
      <p:graphicFrame>
        <p:nvGraphicFramePr>
          <p:cNvPr id="166" name="Google Shape;166;p17"/>
          <p:cNvGraphicFramePr/>
          <p:nvPr/>
        </p:nvGraphicFramePr>
        <p:xfrm>
          <a:off x="250097" y="222797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{D40EA13A-08C6-4A5B-9E15-62E74F397A3A}</a:tableStyleId>
              </a:tblPr>
              <a:tblGrid>
                <a:gridCol w="2904350"/>
                <a:gridCol w="2904350"/>
                <a:gridCol w="3263825"/>
                <a:gridCol w="2547575"/>
              </a:tblGrid>
              <a:tr h="114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Nom du fromage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Image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Description</a:t>
                      </a:r>
                      <a:r>
                        <a:rPr lang="fr-CA" sz="2400"/>
                        <a:t> des</a:t>
                      </a:r>
                      <a:r>
                        <a:rPr lang="fr-CA" sz="2400" u="none" cap="none" strike="noStrike"/>
                        <a:t> caractéristiques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prix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43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3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3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3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3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3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3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67" name="Google Shape;167;p17">
            <a:hlinkClick action="ppaction://hlinksldjump" r:id="rId3"/>
          </p:cNvPr>
          <p:cNvSpPr/>
          <p:nvPr/>
        </p:nvSpPr>
        <p:spPr>
          <a:xfrm>
            <a:off x="11576957" y="6270172"/>
            <a:ext cx="615043" cy="58782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3009" y="60000"/>
                </a:moveTo>
                <a:lnTo>
                  <a:pt x="16991" y="15000"/>
                </a:lnTo>
                <a:lnTo>
                  <a:pt x="16991" y="105000"/>
                </a:lnTo>
                <a:close/>
              </a:path>
              <a:path extrusionOk="0" fill="darken" h="120000" w="120000">
                <a:moveTo>
                  <a:pt x="103009" y="60000"/>
                </a:moveTo>
                <a:lnTo>
                  <a:pt x="16991" y="15000"/>
                </a:lnTo>
                <a:lnTo>
                  <a:pt x="16991" y="105000"/>
                </a:lnTo>
                <a:close/>
              </a:path>
              <a:path extrusionOk="0" fill="none" h="120000" w="120000">
                <a:moveTo>
                  <a:pt x="103009" y="60000"/>
                </a:moveTo>
                <a:lnTo>
                  <a:pt x="16991" y="105000"/>
                </a:lnTo>
                <a:lnTo>
                  <a:pt x="16991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D8D8D8"/>
              </a:gs>
            </a:gsLst>
            <a:lin ang="16200000" scaled="0"/>
          </a:gradFill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type="title"/>
          </p:nvPr>
        </p:nvSpPr>
        <p:spPr>
          <a:xfrm>
            <a:off x="238375" y="150250"/>
            <a:ext cx="11725800" cy="9957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/>
              <a:t>Document 2 : Analyse de la production </a:t>
            </a:r>
            <a:endParaRPr/>
          </a:p>
        </p:txBody>
      </p:sp>
      <p:graphicFrame>
        <p:nvGraphicFramePr>
          <p:cNvPr id="174" name="Google Shape;174;p18"/>
          <p:cNvGraphicFramePr/>
          <p:nvPr/>
        </p:nvGraphicFramePr>
        <p:xfrm>
          <a:off x="238375" y="131897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{D40EA13A-08C6-4A5B-9E15-62E74F397A3A}</a:tableStyleId>
              </a:tblPr>
              <a:tblGrid>
                <a:gridCol w="2193100"/>
                <a:gridCol w="3182700"/>
                <a:gridCol w="5218475"/>
                <a:gridCol w="1131650"/>
              </a:tblGrid>
              <a:tr h="867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Nom du fromage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Image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Description-caractéristique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prix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</a:tr>
              <a:tr h="196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Victor et Berthold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Non pasteurisé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(thermisé)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Pâte 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semi-ferme, pressée non cuite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Croûte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 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Lavée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Affinage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60 jours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Arôme 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odeur d’herbes avec une saveur légèrement fruitée, de beurre sal</a:t>
                      </a:r>
                      <a:r>
                        <a:rPr lang="fr-CA"/>
                        <a:t>é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et une fine note d’acidité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CA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Source: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CA" sz="1100" u="none" cap="none" strike="noStrike">
                          <a:solidFill>
                            <a:srgbClr val="4A86E8"/>
                          </a:solidFill>
                        </a:rPr>
                        <a:t>https://www.champalameule.com/fromage/victor-et-berthold</a:t>
                      </a:r>
                      <a:endParaRPr sz="1100" u="none" cap="none" strike="noStrike">
                        <a:solidFill>
                          <a:srgbClr val="4A86E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$41,08  /kg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84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Laracam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 pasteurisé (thermisé)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Pâte : molle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Croûte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: Lavée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Affinage : 60 jours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Arôme : Saveur de lait et  de crème un bel équilibre de sel et une légère note d’amertume.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Source: </a:t>
                      </a:r>
                      <a:r>
                        <a:rPr b="0" i="0" lang="fr-CA" sz="1400" u="sng" cap="none" strike="noStrike">
                          <a:solidFill>
                            <a:srgbClr val="4A86E8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https://www.champalameule.com/fromage/laracam/</a:t>
                      </a:r>
                      <a:endParaRPr b="0" i="0" sz="1400" u="none" cap="none" strike="noStrike">
                        <a:solidFill>
                          <a:srgbClr val="4A86E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$22,26/kg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pic>
        <p:nvPicPr>
          <p:cNvPr id="175" name="Google Shape;17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1475" y="2186125"/>
            <a:ext cx="3182700" cy="19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31464" y="4146153"/>
            <a:ext cx="3182710" cy="193236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>
            <a:hlinkClick action="ppaction://hlinksldjump" r:id="rId6"/>
          </p:cNvPr>
          <p:cNvSpPr/>
          <p:nvPr/>
        </p:nvSpPr>
        <p:spPr>
          <a:xfrm>
            <a:off x="11704709" y="6234519"/>
            <a:ext cx="487291" cy="57070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21577"/>
                </a:lnTo>
                <a:lnTo>
                  <a:pt x="15000" y="98423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21577"/>
                </a:lnTo>
                <a:lnTo>
                  <a:pt x="15000" y="98423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98423"/>
                </a:lnTo>
                <a:lnTo>
                  <a:pt x="15000" y="21577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D8D8D8"/>
              </a:gs>
            </a:gsLst>
            <a:lin ang="16200000" scaled="0"/>
          </a:gradFill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>
            <p:ph type="title"/>
          </p:nvPr>
        </p:nvSpPr>
        <p:spPr>
          <a:xfrm>
            <a:off x="367538" y="179075"/>
            <a:ext cx="11337000" cy="8457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/>
              <a:t>Document 2 : Analyse de la production</a:t>
            </a:r>
            <a:endParaRPr/>
          </a:p>
        </p:txBody>
      </p:sp>
      <p:graphicFrame>
        <p:nvGraphicFramePr>
          <p:cNvPr id="184" name="Google Shape;184;p19"/>
          <p:cNvGraphicFramePr/>
          <p:nvPr/>
        </p:nvGraphicFramePr>
        <p:xfrm>
          <a:off x="367477" y="135840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{D40EA13A-08C6-4A5B-9E15-62E74F397A3A}</a:tableStyleId>
              </a:tblPr>
              <a:tblGrid>
                <a:gridCol w="1857100"/>
                <a:gridCol w="3480175"/>
                <a:gridCol w="4878025"/>
                <a:gridCol w="1121825"/>
              </a:tblGrid>
              <a:tr h="775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Nom du fromage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Image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Description-caractéristique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prix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</a:tr>
              <a:tr h="207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Les métayères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Non pasteurisé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(thermisé)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Pâte 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Semi-ferme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Croûte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Lavée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Affinage 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60 jours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Arôme 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saveurs lactiques, de crème et de beurre, sans aucune amertume.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pâte est douce et particulièrement souple. Des plus onctueux.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Source: </a:t>
                      </a:r>
                      <a:r>
                        <a:rPr b="0" i="0" lang="fr-CA" sz="12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https://www.champalameule.com/fromage/les-metayeres/</a:t>
                      </a:r>
                      <a:r>
                        <a:rPr b="0" i="0" lang="fr-CA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$41,36/kg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38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98976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Le fêtard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Non pasteurisé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(thermisé)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Pâte 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Semi-ferme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Croûte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 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Lavée à la bière“Maudite”, une bière forte (8%) brassée par Unibroue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Affinage 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60 jours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Arôme 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une d</a:t>
                      </a:r>
                      <a:r>
                        <a:rPr lang="fr-CA"/>
                        <a:t>é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licate amertume bien distincte avec un léger arôme caramélisé. Au début, très légère acidité de jeune fruit et ensuite, la saveur de la bière se démarque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Source: </a:t>
                      </a:r>
                      <a:r>
                        <a:rPr b="0" i="0" lang="fr-CA" sz="13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https://www.champalameule.com/fromage/le-fetard/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$44,36 /kg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pic>
        <p:nvPicPr>
          <p:cNvPr descr="Le Fêtard - Image" id="185" name="Google Shape;18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4650" y="4214425"/>
            <a:ext cx="3480175" cy="1928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s Métayères - Image" id="186" name="Google Shape;18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24650" y="2150475"/>
            <a:ext cx="3480175" cy="20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>
            <a:hlinkClick action="ppaction://hlinksldjump" r:id="rId7"/>
          </p:cNvPr>
          <p:cNvSpPr/>
          <p:nvPr/>
        </p:nvSpPr>
        <p:spPr>
          <a:xfrm>
            <a:off x="11704709" y="6234519"/>
            <a:ext cx="487291" cy="57070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21577"/>
                </a:lnTo>
                <a:lnTo>
                  <a:pt x="15000" y="98423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21577"/>
                </a:lnTo>
                <a:lnTo>
                  <a:pt x="15000" y="98423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98423"/>
                </a:lnTo>
                <a:lnTo>
                  <a:pt x="15000" y="21577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D8D8D8"/>
              </a:gs>
            </a:gsLst>
            <a:lin ang="16200000" scaled="0"/>
          </a:gradFill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/>
          <p:nvPr>
            <p:ph type="title"/>
          </p:nvPr>
        </p:nvSpPr>
        <p:spPr>
          <a:xfrm>
            <a:off x="411300" y="125350"/>
            <a:ext cx="11293500" cy="9669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/>
              <a:t>Document 2 : Analyse de la production</a:t>
            </a:r>
            <a:endParaRPr/>
          </a:p>
        </p:txBody>
      </p:sp>
      <p:graphicFrame>
        <p:nvGraphicFramePr>
          <p:cNvPr id="194" name="Google Shape;194;p20"/>
          <p:cNvGraphicFramePr/>
          <p:nvPr/>
        </p:nvGraphicFramePr>
        <p:xfrm>
          <a:off x="411307" y="128445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{D40EA13A-08C6-4A5B-9E15-62E74F397A3A}</a:tableStyleId>
              </a:tblPr>
              <a:tblGrid>
                <a:gridCol w="1856325"/>
                <a:gridCol w="3657750"/>
                <a:gridCol w="4641750"/>
                <a:gridCol w="1137675"/>
              </a:tblGrid>
              <a:tr h="104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Nom du fromage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Image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Description-caractéristique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prix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</a:tr>
              <a:tr h="158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Le Joliette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Non pasteurisé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(thermisé)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Pâte 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Semi-ferme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Croûte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 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Lavée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Affinage 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 jours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Arôme 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fruit et de noix.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Goût 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franc et déterminé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Fromage à raclette 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Source: </a:t>
                      </a:r>
                      <a:r>
                        <a:rPr b="0" i="0" lang="fr-CA" sz="13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https://www.champalameule.com/fromage/le-joliette/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$45,32/kg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22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L’amateur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Non pasteurisé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(thermisé)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Pâte 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Semi-ferme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Croûte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 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Lavée et cirée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Affinage 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150 jours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Arôme 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 noix, de fruits confits et d’alcool.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Source: </a:t>
                      </a:r>
                      <a:r>
                        <a:rPr b="0" i="0" lang="fr-CA" sz="12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https://www.champalameule.com/fromage/lamateur/</a:t>
                      </a:r>
                      <a:r>
                        <a:rPr lang="fr-CA" u="none" cap="none" strike="noStrike"/>
                        <a:t> </a:t>
                      </a:r>
                      <a:endParaRPr sz="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$43,52/kg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pic>
        <p:nvPicPr>
          <p:cNvPr descr="Le Joliette - Image" id="195" name="Google Shape;19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74374" y="2401925"/>
            <a:ext cx="3548125" cy="205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76900" y="4482100"/>
            <a:ext cx="3548125" cy="205415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>
            <a:hlinkClick action="ppaction://hlinksldjump" r:id="rId7"/>
          </p:cNvPr>
          <p:cNvSpPr/>
          <p:nvPr/>
        </p:nvSpPr>
        <p:spPr>
          <a:xfrm>
            <a:off x="11704709" y="6234519"/>
            <a:ext cx="487291" cy="57070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21577"/>
                </a:lnTo>
                <a:lnTo>
                  <a:pt x="15000" y="98423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21577"/>
                </a:lnTo>
                <a:lnTo>
                  <a:pt x="15000" y="98423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98423"/>
                </a:lnTo>
                <a:lnTo>
                  <a:pt x="15000" y="21577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D8D8D8"/>
              </a:gs>
            </a:gsLst>
            <a:lin ang="16200000" scaled="0"/>
          </a:gradFill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401125" y="107425"/>
            <a:ext cx="11118900" cy="9312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/>
              <a:t>Document 2 : Analyse de la production</a:t>
            </a:r>
            <a:endParaRPr/>
          </a:p>
        </p:txBody>
      </p:sp>
      <p:graphicFrame>
        <p:nvGraphicFramePr>
          <p:cNvPr id="204" name="Google Shape;204;p21"/>
          <p:cNvGraphicFramePr/>
          <p:nvPr/>
        </p:nvGraphicFramePr>
        <p:xfrm>
          <a:off x="401119" y="114213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{D40EA13A-08C6-4A5B-9E15-62E74F397A3A}</a:tableStyleId>
              </a:tblPr>
              <a:tblGrid>
                <a:gridCol w="1862800"/>
                <a:gridCol w="3490850"/>
                <a:gridCol w="4737250"/>
                <a:gridCol w="1027850"/>
              </a:tblGrid>
              <a:tr h="104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Nom du fromage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Image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Description-caractéristique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2400" u="none" cap="none" strike="noStrike"/>
                        <a:t>prix</a:t>
                      </a:r>
                      <a:endParaRPr sz="2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 anchor="ctr"/>
                </a:tc>
              </a:tr>
              <a:tr h="158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Terre promise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 pasteurisé (thermisé)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Pâte 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Semi-ferme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Croûte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 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Lavée et cirée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Affinage 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jours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Arôme :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saveurs fruitées et un goût de beurre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Source: </a:t>
                      </a:r>
                      <a:r>
                        <a:rPr b="0" i="0" lang="fr-CA" sz="10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https://boutique.champalameule.com/collections/tous-les-produits/products/terre-promise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$21,50/kg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22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Le tison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Non pasteurisé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(thermisé)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Pâte : </a:t>
                      </a:r>
                      <a:r>
                        <a:rPr i="0" lang="fr-CA" sz="1400" u="none" cap="none" strike="noStrike">
                          <a:solidFill>
                            <a:schemeClr val="dk1"/>
                          </a:solidFill>
                        </a:rPr>
                        <a:t>fe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rme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/>
                        <a:t>Croûte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 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Lavée et cirée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Affinage 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 jours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</a:rPr>
                        <a:t>Arôme : </a:t>
                      </a: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 noisette et de beurre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Fromage à raclette 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CA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Source: </a:t>
                      </a:r>
                      <a:r>
                        <a:rPr b="0" i="0" lang="fr-CA" sz="9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https://boutique.champalameule.com/collections/tous-les-produits/products/le-tison</a:t>
                      </a:r>
                      <a:r>
                        <a:rPr lang="fr-CA" sz="1100" u="none" cap="none" strike="noStrike"/>
                        <a:t> 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r>
                        <a:rPr b="1" i="0" lang="fr-CA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$43,00/kg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pic>
        <p:nvPicPr>
          <p:cNvPr descr="Le Tison" id="205" name="Google Shape;20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39465" y="4532253"/>
            <a:ext cx="2996928" cy="1998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rre Promise" id="206" name="Google Shape;20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30549" y="2187137"/>
            <a:ext cx="2612072" cy="211050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>
            <a:hlinkClick action="ppaction://hlinksldjump" r:id="rId7"/>
          </p:cNvPr>
          <p:cNvSpPr/>
          <p:nvPr/>
        </p:nvSpPr>
        <p:spPr>
          <a:xfrm>
            <a:off x="11704709" y="6234519"/>
            <a:ext cx="487291" cy="57070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21577"/>
                </a:lnTo>
                <a:lnTo>
                  <a:pt x="15000" y="98423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21577"/>
                </a:lnTo>
                <a:lnTo>
                  <a:pt x="15000" y="98423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98423"/>
                </a:lnTo>
                <a:lnTo>
                  <a:pt x="15000" y="21577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D8D8D8"/>
              </a:gs>
            </a:gsLst>
            <a:lin ang="16200000" scaled="0"/>
          </a:gradFill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