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Arial Narrow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.fntdata"/><Relationship Id="rId11" Type="http://schemas.openxmlformats.org/officeDocument/2006/relationships/slide" Target="slides/slide7.xml"/><Relationship Id="rId22" Type="http://schemas.openxmlformats.org/officeDocument/2006/relationships/font" Target="fonts/ArialNarrow-boldItalic.fntdata"/><Relationship Id="rId10" Type="http://schemas.openxmlformats.org/officeDocument/2006/relationships/slide" Target="slides/slide6.xml"/><Relationship Id="rId21" Type="http://schemas.openxmlformats.org/officeDocument/2006/relationships/font" Target="fonts/ArialNarrow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rialNarrow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ef1c6172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ef1c617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df6c0b1e4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df6c0b1e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18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hyperlink" Target="https://www.armstrongcheese.ca/" TargetMode="External"/><Relationship Id="rId6" Type="http://schemas.openxmlformats.org/officeDocument/2006/relationships/hyperlink" Target="https://fromagerie-montebello.ca/tap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armstrongcheese.ca/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hyperlink" Target="https://www.armstrongcheese.ca/" TargetMode="External"/><Relationship Id="rId6" Type="http://schemas.openxmlformats.org/officeDocument/2006/relationships/hyperlink" Target="https://fromagerieancetre.com/fr/fromages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hyperlink" Target="https://www.armstrongcheese.ca/" TargetMode="External"/><Relationship Id="rId5" Type="http://schemas.openxmlformats.org/officeDocument/2006/relationships/hyperlink" Target="https://www.ourcheeses.com/directory/le-ciel-de-charlevoix" TargetMode="External"/><Relationship Id="rId6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hyperlink" Target="https://www.fromagesdici.com/fr/fromages/145/le-grand-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armstrongcheese.ca/" TargetMode="External"/><Relationship Id="rId4" Type="http://schemas.openxmlformats.org/officeDocument/2006/relationships/hyperlink" Target="https://missiska.com/fr/nos-produits/jersey-royal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hyperlink" Target="https://www.armstrongcheese.ca/" TargetMode="External"/><Relationship Id="rId5" Type="http://schemas.openxmlformats.org/officeDocument/2006/relationships/hyperlink" Target="http://fromagesduquebec.qc.ca/fr/fromages/lait-de-vache/ferme-phylum/lignee-la" TargetMode="External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hyperlink" Target="https://www.armstrongcheese.ca/" TargetMode="External"/><Relationship Id="rId5" Type="http://schemas.openxmlformats.org/officeDocument/2006/relationships/hyperlink" Target="https://www.laboitedufromager.com/fromage/carre-mirabell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s://riviera1920.com/fr/produit/fromage-blanc-nature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hyperlink" Target="https://www.armstrongcheese.ca/" TargetMode="External"/><Relationship Id="rId6" Type="http://schemas.openxmlformats.org/officeDocument/2006/relationships/hyperlink" Target="https://fromagesbergeron.com/fromages/produits-fromages-fins-louis-cyr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hyperlink" Target="https://www.armstrongcheese.ca/" TargetMode="External"/><Relationship Id="rId5" Type="http://schemas.openxmlformats.org/officeDocument/2006/relationships/hyperlink" Target="https://www.linkedin.com/pulse/l%25C3%25A9rable-et-les-fromages-traversent-le-temps-sans-perdre-proulx/" TargetMode="External"/><Relationship Id="rId6" Type="http://schemas.openxmlformats.org/officeDocument/2006/relationships/hyperlink" Target="https://terroirsquebec.com/products/epices-boreales-les-belles-du-lac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hyperlink" Target="https://www.armstrongcheese.ca/" TargetMode="External"/><Relationship Id="rId6" Type="http://schemas.openxmlformats.org/officeDocument/2006/relationships/hyperlink" Target="https://terroirsquebec.com/products/epices-boreales-les-belles-du-lac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hyperlink" Target="https://www.armstrongcheese.ca/" TargetMode="External"/><Relationship Id="rId5" Type="http://schemas.openxmlformats.org/officeDocument/2006/relationships/hyperlink" Target="https://www.lapresse.ca/affaires/tetes-d-affiche/2020-04-27/du-fromage-pour-la-covid-19" TargetMode="External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072500" y="127075"/>
            <a:ext cx="10047000" cy="12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</a:pPr>
            <a:r>
              <a:rPr lang="fr-CA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Des</a:t>
            </a:r>
            <a:r>
              <a:rPr lang="fr-CA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fromages qui se démarquent</a:t>
            </a:r>
            <a:endParaRPr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16926" y="513675"/>
            <a:ext cx="7192500" cy="13254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 Narrow"/>
              <a:buNone/>
            </a:pPr>
            <a:r>
              <a:rPr b="1" lang="fr-CA" sz="5400">
                <a:latin typeface="Arial Narrow"/>
                <a:ea typeface="Arial Narrow"/>
                <a:cs typeface="Arial Narrow"/>
                <a:sym typeface="Arial Narrow"/>
              </a:rPr>
              <a:t>Un nom qu’on se rappelle</a:t>
            </a:r>
            <a:endParaRPr b="1" sz="54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409700" y="2078050"/>
            <a:ext cx="6473100" cy="22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Le </a:t>
            </a:r>
            <a:r>
              <a:rPr b="1" lang="fr-CA">
                <a:latin typeface="Arial Narrow"/>
                <a:ea typeface="Arial Narrow"/>
                <a:cs typeface="Arial Narrow"/>
                <a:sym typeface="Arial Narrow"/>
              </a:rPr>
              <a:t>Tête à Papineau </a:t>
            </a: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fait référence à une expression québécoise populaire : « Ça ne prend pas la tête à Papineau! » qui s’associe à l’orateur très intelligent et de grand talent, Louis-Joseph Papineau.</a:t>
            </a:r>
            <a:br>
              <a:rPr lang="fr-CA">
                <a:latin typeface="Arial Narrow"/>
                <a:ea typeface="Arial Narrow"/>
                <a:cs typeface="Arial Narrow"/>
                <a:sym typeface="Arial Narrow"/>
              </a:rPr>
            </a:b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5114930"/>
            <a:ext cx="31623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7341" y="468146"/>
            <a:ext cx="4619625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/>
          <p:nvPr/>
        </p:nvSpPr>
        <p:spPr>
          <a:xfrm>
            <a:off x="7852362" y="6488659"/>
            <a:ext cx="433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Source: </a:t>
            </a:r>
            <a:r>
              <a:rPr lang="fr-CA" sz="18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6"/>
              </a:rPr>
              <a:t>https://fromagerie-montebello.ca/tap.html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7387325" y="3700725"/>
            <a:ext cx="4619700" cy="18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Sur l’étiquette du fromage, on </a:t>
            </a:r>
            <a:r>
              <a:rPr lang="fr-CA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reconnaît</a:t>
            </a:r>
            <a:r>
              <a:rPr lang="fr-CA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le manoir que le seigneur a fait construire à Montebello en 1850.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0" y="346675"/>
            <a:ext cx="6288000" cy="13257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lang="fr-CA">
                <a:latin typeface="Arial Narrow"/>
                <a:ea typeface="Arial Narrow"/>
                <a:cs typeface="Arial Narrow"/>
                <a:sym typeface="Arial Narrow"/>
              </a:rPr>
              <a:t>Une production différentes</a:t>
            </a:r>
            <a:endParaRPr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8" name="Google Shape;178;p23"/>
          <p:cNvSpPr txBox="1"/>
          <p:nvPr>
            <p:ph idx="1" type="body"/>
          </p:nvPr>
        </p:nvSpPr>
        <p:spPr>
          <a:xfrm>
            <a:off x="713500" y="1994525"/>
            <a:ext cx="42870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Une production qui valorise le  bien-être des animaux 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8454242" y="6488671"/>
            <a:ext cx="373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Source:  https://www.armstrongcheese.ca/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8604" y="252236"/>
            <a:ext cx="424815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" y="3447975"/>
            <a:ext cx="714375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7418600" y="2956925"/>
            <a:ext cx="4773300" cy="16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Une production qui redonne à la communauté en soutenant des groupes locaux.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type="title"/>
          </p:nvPr>
        </p:nvSpPr>
        <p:spPr>
          <a:xfrm>
            <a:off x="1529925" y="2294788"/>
            <a:ext cx="7090200" cy="9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Narrow"/>
              <a:buNone/>
            </a:pPr>
            <a:r>
              <a:rPr lang="fr-CA" sz="3600">
                <a:latin typeface="Arial Narrow"/>
                <a:ea typeface="Arial Narrow"/>
                <a:cs typeface="Arial Narrow"/>
                <a:sym typeface="Arial Narrow"/>
              </a:rPr>
              <a:t>Un fromage respectant l’environnement</a:t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8" name="Google Shape;188;p24"/>
          <p:cNvSpPr txBox="1"/>
          <p:nvPr>
            <p:ph idx="1" type="body"/>
          </p:nvPr>
        </p:nvSpPr>
        <p:spPr>
          <a:xfrm>
            <a:off x="8211800" y="3708425"/>
            <a:ext cx="3865500" cy="25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P</a:t>
            </a: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ropose des fromages québécois biologiques sains et savoureux provenant d’exploitations agricoles en harmonie avec l’environnement. </a:t>
            </a: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7263" y="191676"/>
            <a:ext cx="273367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3803001"/>
            <a:ext cx="793432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/>
          <p:nvPr/>
        </p:nvSpPr>
        <p:spPr>
          <a:xfrm>
            <a:off x="7716101" y="6488672"/>
            <a:ext cx="447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Source: </a:t>
            </a:r>
            <a:r>
              <a:rPr lang="fr-CA" sz="17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6"/>
              </a:rPr>
              <a:t>https://fromagerieancetre.com/fr/fromages/</a:t>
            </a:r>
            <a:endParaRPr sz="1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-5" y="748017"/>
            <a:ext cx="6702900" cy="13257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lang="fr-CA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Une production différentes</a:t>
            </a:r>
            <a:endParaRPr b="1" sz="4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7297800" y="463150"/>
            <a:ext cx="48942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lang="fr-CA" sz="3000">
                <a:latin typeface="Arial Narrow"/>
                <a:ea typeface="Arial Narrow"/>
                <a:cs typeface="Arial Narrow"/>
                <a:sym typeface="Arial Narrow"/>
              </a:rPr>
              <a:t>Maison d'affinage Maurice Dufour</a:t>
            </a:r>
            <a:endParaRPr sz="4200"/>
          </a:p>
        </p:txBody>
      </p:sp>
      <p:sp>
        <p:nvSpPr>
          <p:cNvPr id="198" name="Google Shape;198;p25"/>
          <p:cNvSpPr txBox="1"/>
          <p:nvPr>
            <p:ph idx="1" type="body"/>
          </p:nvPr>
        </p:nvSpPr>
        <p:spPr>
          <a:xfrm>
            <a:off x="333000" y="1851175"/>
            <a:ext cx="6964800" cy="16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Arial Narrow"/>
                <a:ea typeface="Arial Narrow"/>
                <a:cs typeface="Arial Narrow"/>
                <a:sym typeface="Arial Narrow"/>
              </a:rPr>
              <a:t>Ciel de Charlevoix</a:t>
            </a: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, un fromage au lait cru de vache tacheté de Penicillium roqueforti qui lui donne un air tacheté comme le ciel charlevoisien.</a:t>
            </a:r>
            <a:endParaRPr/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2489" y="1320799"/>
            <a:ext cx="3849511" cy="3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 txBox="1"/>
          <p:nvPr/>
        </p:nvSpPr>
        <p:spPr>
          <a:xfrm>
            <a:off x="0" y="537975"/>
            <a:ext cx="5468700" cy="11526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 Narrow"/>
              <a:buNone/>
            </a:pPr>
            <a:r>
              <a:rPr b="1" lang="fr-CA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 nom poétique</a:t>
            </a:r>
            <a:endParaRPr b="1" sz="5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6897900" y="6488700"/>
            <a:ext cx="529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Source: </a:t>
            </a:r>
            <a:r>
              <a:rPr lang="fr-CA" sz="16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https://www.ourcheeses.com/directory/le-ciel-de-charlevoix</a:t>
            </a:r>
            <a:endParaRPr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2" name="Google Shape;20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34800" y="1690563"/>
            <a:ext cx="5715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type="title"/>
          </p:nvPr>
        </p:nvSpPr>
        <p:spPr>
          <a:xfrm>
            <a:off x="0" y="473000"/>
            <a:ext cx="5780400" cy="10056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lang="fr-CA">
                <a:latin typeface="Arial Narrow"/>
                <a:ea typeface="Arial Narrow"/>
                <a:cs typeface="Arial Narrow"/>
                <a:sym typeface="Arial Narrow"/>
              </a:rPr>
              <a:t>Un nom chargé de sens</a:t>
            </a:r>
            <a:endParaRPr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231575" y="1709525"/>
            <a:ext cx="8193900" cy="1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Son nom, Le Grand 2, possède un double sens. Il évoque à la fois la combinaison de deux types de laits dont il est composé, ainsi que le nom de l’endroit où est située la fromagerie, soit sur le Rang 2 à Grondines. </a:t>
            </a:r>
            <a:endParaRPr/>
          </a:p>
        </p:txBody>
      </p:sp>
      <p:pic>
        <p:nvPicPr>
          <p:cNvPr id="209" name="Google Shape;209;p26"/>
          <p:cNvPicPr preferRelativeResize="0"/>
          <p:nvPr/>
        </p:nvPicPr>
        <p:blipFill rotWithShape="1">
          <a:blip r:embed="rId3">
            <a:alphaModFix/>
          </a:blip>
          <a:srcRect b="14155" l="8113" r="7211" t="13052"/>
          <a:stretch/>
        </p:blipFill>
        <p:spPr>
          <a:xfrm>
            <a:off x="7580427" y="2074009"/>
            <a:ext cx="4611577" cy="396434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6"/>
          <p:cNvSpPr/>
          <p:nvPr/>
        </p:nvSpPr>
        <p:spPr>
          <a:xfrm>
            <a:off x="7229342" y="6488659"/>
            <a:ext cx="498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https://www.fromagesdici.com/fr/fromages/145/le-grand-2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2552200" y="4850050"/>
            <a:ext cx="5949600" cy="14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L’illustration sur son étiquette représente « l’heure de la traite », une réalisation de Robert Julien, un artiste de la région.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178100" y="4373500"/>
            <a:ext cx="8176800" cy="24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Le lait de ses vaches de race Jersey identifié comme lait A2 possède des caractéristiques différentes:  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« Il y a des gens qui sont intolérants au lactose qui l’ont essayé et qui sont capables de consommer des produits faits à partir de lait Jersey».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7212375" y="6488700"/>
            <a:ext cx="491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16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Source: </a:t>
            </a:r>
            <a:r>
              <a:rPr b="0" i="0" lang="fr-CA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https://missiska.com/fr/nos-produits/jersey-royal</a:t>
            </a:r>
            <a:endParaRPr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4505700" y="787775"/>
            <a:ext cx="4257300" cy="7695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Une clientèle cible</a:t>
            </a:r>
            <a:endParaRPr sz="4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3290625" y="1672675"/>
            <a:ext cx="753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</a:t>
            </a:r>
            <a:r>
              <a:rPr lang="fr-CA" sz="2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 fromage à tartiner pour les sportifs et les gens actifs </a:t>
            </a:r>
            <a:endParaRPr sz="2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7" y="3303438"/>
            <a:ext cx="6708000" cy="7695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 lait pas comme les autres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2687" y="1003700"/>
            <a:ext cx="227647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47171" y="4177555"/>
            <a:ext cx="3353065" cy="209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7">
            <a:alphaModFix/>
          </a:blip>
          <a:srcRect b="20553" l="12202" r="11511" t="8897"/>
          <a:stretch/>
        </p:blipFill>
        <p:spPr>
          <a:xfrm>
            <a:off x="8763006" y="3"/>
            <a:ext cx="3509682" cy="2164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151575" y="3657675"/>
            <a:ext cx="8384700" cy="22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Le lait A2 résulte d’une sélection génétique traditionnelle des animaux et non d’une modification génétique. Il fait l’objet de recherches tendant à démontrer sa plus grande digestibilité auprès de personnes souffrant d’intolérance aux produits laitiers.</a:t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2296" l="18495" r="21480" t="1534"/>
          <a:stretch/>
        </p:blipFill>
        <p:spPr>
          <a:xfrm>
            <a:off x="7877205" y="3091969"/>
            <a:ext cx="3544711" cy="320604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5710199" y="6488700"/>
            <a:ext cx="648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Source: </a:t>
            </a:r>
            <a:r>
              <a:rPr lang="fr-CA" sz="15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http://fromagesduquebec.qc.ca/fr/fromages/lait-de-vache/ferme-phylum/lignee-la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0" y="2534825"/>
            <a:ext cx="6592500" cy="7695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 lait pas comme les autres</a:t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6">
            <a:alphaModFix/>
          </a:blip>
          <a:srcRect b="13509" l="16811" r="16632" t="12987"/>
          <a:stretch/>
        </p:blipFill>
        <p:spPr>
          <a:xfrm>
            <a:off x="7022600" y="0"/>
            <a:ext cx="2129049" cy="29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607875" y="2223850"/>
            <a:ext cx="6419400" cy="14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La majorité des fromages sont de forme ronde changer la forme permet de reconnaître facilement le produit.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8221" y="2496254"/>
            <a:ext cx="4315629" cy="389976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0" y="1072050"/>
            <a:ext cx="8278200" cy="7695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Une forme différente : </a:t>
            </a:r>
            <a:r>
              <a:rPr lang="fr-CA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 carré</a:t>
            </a:r>
            <a:endParaRPr sz="4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838200" y="6396022"/>
            <a:ext cx="5958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Source: </a:t>
            </a:r>
            <a:r>
              <a:rPr lang="fr-CA" sz="18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https://www.laboitedufromager.com/fromage/carre-mirabelle/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0" y="658900"/>
            <a:ext cx="5219100" cy="11070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800">
                <a:latin typeface="Arial Narrow"/>
                <a:ea typeface="Arial Narrow"/>
                <a:cs typeface="Arial Narrow"/>
                <a:sym typeface="Arial Narrow"/>
              </a:rPr>
              <a:t>Un produit différent</a:t>
            </a:r>
            <a:endParaRPr/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1051200" y="2332075"/>
            <a:ext cx="2760900" cy="183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Un fromage qui s’utilise comme un yogourt.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7025" y="506500"/>
            <a:ext cx="5147349" cy="45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8125" y="4969000"/>
            <a:ext cx="4737450" cy="153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8375" y="2645425"/>
            <a:ext cx="3395950" cy="3859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3" name="Google Shape;123;p17"/>
          <p:cNvSpPr txBox="1"/>
          <p:nvPr/>
        </p:nvSpPr>
        <p:spPr>
          <a:xfrm>
            <a:off x="7766700" y="6395400"/>
            <a:ext cx="44253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Source:  </a:t>
            </a:r>
            <a:r>
              <a:rPr lang="fr-CA" sz="1100" u="sng">
                <a:solidFill>
                  <a:schemeClr val="hlink"/>
                </a:solidFill>
                <a:hlinkClick r:id="rId6"/>
              </a:rPr>
              <a:t>https://riviera1920.com/fr/produit/fromage-blanc-nature/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7" y="1222321"/>
            <a:ext cx="6906000" cy="10014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Narrow"/>
              <a:buNone/>
            </a:pPr>
            <a:r>
              <a:rPr b="1" lang="fr-CA" sz="4800">
                <a:latin typeface="Arial Narrow"/>
                <a:ea typeface="Arial Narrow"/>
                <a:cs typeface="Arial Narrow"/>
                <a:sym typeface="Arial Narrow"/>
              </a:rPr>
              <a:t>Un nom qui a de l’histoire</a:t>
            </a:r>
            <a:endParaRPr b="1" sz="4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714025" y="2248400"/>
            <a:ext cx="81390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Arial Narrow"/>
                <a:ea typeface="Arial Narrow"/>
                <a:cs typeface="Arial Narrow"/>
                <a:sym typeface="Arial Narrow"/>
              </a:rPr>
              <a:t>Le Louis Cyr : un fromage fort, digne d’un grand nom!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8073" y="2454603"/>
            <a:ext cx="4818800" cy="38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3753" y="225116"/>
            <a:ext cx="3003668" cy="1428574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132" name="Google Shape;132;p18"/>
          <p:cNvSpPr/>
          <p:nvPr/>
        </p:nvSpPr>
        <p:spPr>
          <a:xfrm>
            <a:off x="2862900" y="4274150"/>
            <a:ext cx="4244400" cy="16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3000">
                <a:solidFill>
                  <a:srgbClr val="202122"/>
                </a:solidFill>
                <a:latin typeface="Arial Narrow"/>
                <a:ea typeface="Arial Narrow"/>
                <a:cs typeface="Arial Narrow"/>
                <a:sym typeface="Arial Narrow"/>
              </a:rPr>
              <a:t>Louis </a:t>
            </a:r>
            <a:r>
              <a:rPr lang="fr-CA" sz="3000">
                <a:solidFill>
                  <a:srgbClr val="202122"/>
                </a:solidFill>
                <a:latin typeface="Arial Narrow"/>
                <a:ea typeface="Arial Narrow"/>
                <a:cs typeface="Arial Narrow"/>
                <a:sym typeface="Arial Narrow"/>
              </a:rPr>
              <a:t>Cyr est </a:t>
            </a:r>
            <a:r>
              <a:rPr b="0" i="0" lang="fr-CA" sz="3000">
                <a:solidFill>
                  <a:srgbClr val="202122"/>
                </a:solidFill>
                <a:latin typeface="Arial Narrow"/>
                <a:ea typeface="Arial Narrow"/>
                <a:cs typeface="Arial Narrow"/>
                <a:sym typeface="Arial Narrow"/>
              </a:rPr>
              <a:t>un célèbre</a:t>
            </a:r>
            <a:r>
              <a:rPr b="0" i="0" lang="fr-CA" sz="3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 </a:t>
            </a:r>
            <a:r>
              <a:rPr b="0" i="0" lang="fr-CA" sz="3000" u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homme</a:t>
            </a:r>
            <a:r>
              <a:rPr lang="fr-CA" sz="3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fr-CA" sz="3000" u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fort</a:t>
            </a:r>
            <a:r>
              <a:rPr b="0" i="0" lang="fr-CA" sz="3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 </a:t>
            </a:r>
            <a:r>
              <a:rPr b="0" i="0" lang="fr-CA" sz="3000" u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canadien-français</a:t>
            </a:r>
            <a:r>
              <a:rPr b="0" i="0" lang="fr-CA" sz="3000">
                <a:solidFill>
                  <a:srgbClr val="202122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sz="3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5286002" y="6488700"/>
            <a:ext cx="690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Source: </a:t>
            </a:r>
            <a:r>
              <a:rPr lang="fr-CA" sz="15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6"/>
              </a:rPr>
              <a:t>https://fromagesbergeron.com/fromages/produits-fromages-fins-louis-cyr/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8061199" y="977535"/>
            <a:ext cx="4357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b="1" lang="fr-CA" sz="2400">
                <a:latin typeface="Arial Narrow"/>
                <a:ea typeface="Arial Narrow"/>
                <a:cs typeface="Arial Narrow"/>
                <a:sym typeface="Arial Narrow"/>
              </a:rPr>
              <a:t>Fromagerie au gré des champs</a:t>
            </a:r>
            <a:endParaRPr/>
          </a:p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285025" y="3985825"/>
            <a:ext cx="114357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2790">
                <a:latin typeface="Arial Narrow"/>
                <a:ea typeface="Arial Narrow"/>
                <a:cs typeface="Arial Narrow"/>
                <a:sym typeface="Arial Narrow"/>
              </a:rPr>
              <a:t>Il s’agit d’un fromage à pâte mi-ferme, mi-cuite, à croûte lavée à l’érable et aux épices de la forêt boréale. </a:t>
            </a:r>
            <a:endParaRPr sz="3000"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6619" y="1547488"/>
            <a:ext cx="4955371" cy="266417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/>
          <p:nvPr/>
        </p:nvSpPr>
        <p:spPr>
          <a:xfrm>
            <a:off x="4986900" y="6478800"/>
            <a:ext cx="7205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Source: </a:t>
            </a:r>
            <a:r>
              <a:rPr lang="fr-CA" sz="13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https://www.linkedin.com/pulse/l%25C3%25A9rable-et-les-fromages-traversent-le-temps-sans-perdre-proulx/</a:t>
            </a:r>
            <a:endParaRPr sz="1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6"/>
              </a:rPr>
              <a:t> </a:t>
            </a:r>
            <a:endParaRPr sz="1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0" y="183126"/>
            <a:ext cx="6906000" cy="7944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Narrow"/>
              <a:buNone/>
            </a:pPr>
            <a:r>
              <a:rPr b="1" lang="fr-CA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 nom qui a de l’histoire</a:t>
            </a:r>
            <a:endParaRPr b="1" sz="4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897900" y="1183450"/>
            <a:ext cx="6590700" cy="2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9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 </a:t>
            </a:r>
            <a:r>
              <a:rPr b="1" lang="fr-CA" sz="289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Fromage Mishtan</a:t>
            </a:r>
            <a:r>
              <a:rPr lang="fr-CA" sz="289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mot qui signifie « érable » en algonquin, est le nouveau produit de Suzanne Dufresne et Daniel Gosselin.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/>
        </p:nvSpPr>
        <p:spPr>
          <a:xfrm>
            <a:off x="0" y="947452"/>
            <a:ext cx="10498800" cy="8457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0"/>
              <a:buFont typeface="Arial Narrow"/>
              <a:buNone/>
            </a:pPr>
            <a:r>
              <a:rPr b="1" lang="fr-CA" sz="407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 fromage qui met en valeurs les produits locaux</a:t>
            </a:r>
            <a:endParaRPr b="1" sz="407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1122225" y="1959425"/>
            <a:ext cx="75555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Mettre en valeur les produits d’ici. </a:t>
            </a:r>
            <a:r>
              <a:rPr lang="fr-CA" sz="2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⟪</a:t>
            </a:r>
            <a:r>
              <a:rPr lang="fr-CA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Il est naturel de travailler avec le sirop d’érable et les épices de la forêt boréale pour élaborer cette recette en hommage aux producteurs acéricoles du Québec</a:t>
            </a:r>
            <a:r>
              <a:rPr lang="fr-CA" sz="2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⟫</a:t>
            </a:r>
            <a:r>
              <a:rPr lang="fr-CA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 b="11043" l="20184" r="23639" t="13003"/>
          <a:stretch/>
        </p:blipFill>
        <p:spPr>
          <a:xfrm>
            <a:off x="8891397" y="1959424"/>
            <a:ext cx="1821150" cy="246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70672" y="3473653"/>
            <a:ext cx="2621325" cy="2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/>
          <p:nvPr/>
        </p:nvSpPr>
        <p:spPr>
          <a:xfrm>
            <a:off x="7073800" y="6534825"/>
            <a:ext cx="4979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Source: </a:t>
            </a:r>
            <a:r>
              <a:rPr lang="fr-CA" sz="13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6"/>
              </a:rPr>
              <a:t>https://terroirsquebec.com/products/epices-boreales-les-belles-du-lac</a:t>
            </a:r>
            <a:endParaRPr sz="1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178051" y="1020588"/>
            <a:ext cx="7125860" cy="1000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lang="fr-CA" sz="3200">
                <a:latin typeface="Arial Narrow"/>
                <a:ea typeface="Arial Narrow"/>
                <a:cs typeface="Arial Narrow"/>
                <a:sym typeface="Arial Narrow"/>
              </a:rPr>
              <a:t>Fromagerie Bel: Boursin et La Vache qui rit</a:t>
            </a:r>
            <a:endParaRPr b="1"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419575" y="1987203"/>
            <a:ext cx="10891800" cy="43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CA" sz="2590">
                <a:latin typeface="Arial Narrow"/>
                <a:ea typeface="Arial Narrow"/>
                <a:cs typeface="Arial Narrow"/>
                <a:sym typeface="Arial Narrow"/>
              </a:rPr>
              <a:t>La marque porte les valeurs de générosité et d’esprit positif qu’il est fondamental de continuer à partager avec ceux qui en ont le plus besoin</a:t>
            </a:r>
            <a:endParaRPr sz="259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9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CA" sz="2590">
                <a:latin typeface="Arial Narrow"/>
                <a:ea typeface="Arial Narrow"/>
                <a:cs typeface="Arial Narrow"/>
                <a:sym typeface="Arial Narrow"/>
              </a:rPr>
              <a:t>Journée de solidarité:  Tout au long de l’année, Bel Canada donne des produits à ces partenaires, dont 6 millions de portions en 2019.</a:t>
            </a:r>
            <a:endParaRPr sz="259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9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0" marL="228600" marR="53560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CA" sz="2590">
                <a:latin typeface="Arial Narrow"/>
                <a:ea typeface="Arial Narrow"/>
                <a:cs typeface="Arial Narrow"/>
                <a:sym typeface="Arial Narrow"/>
              </a:rPr>
              <a:t>20 millions de portions de La Vache qui Rit produites le jour J qui ont permis aux pays de constituer une grande </a:t>
            </a:r>
            <a:r>
              <a:rPr lang="fr-CA" sz="2590">
                <a:latin typeface="Arial Narrow"/>
                <a:ea typeface="Arial Narrow"/>
                <a:cs typeface="Arial Narrow"/>
                <a:sym typeface="Arial Narrow"/>
              </a:rPr>
              <a:t>chaîne</a:t>
            </a:r>
            <a:r>
              <a:rPr lang="fr-CA" sz="2590">
                <a:latin typeface="Arial Narrow"/>
                <a:ea typeface="Arial Narrow"/>
                <a:cs typeface="Arial Narrow"/>
                <a:sym typeface="Arial Narrow"/>
              </a:rPr>
              <a:t> de solidarité internationale. </a:t>
            </a:r>
            <a:endParaRPr sz="259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9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0" marL="228600" marR="98560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CA" sz="2590">
                <a:latin typeface="Arial Narrow"/>
                <a:ea typeface="Arial Narrow"/>
                <a:cs typeface="Arial Narrow"/>
                <a:sym typeface="Arial Narrow"/>
              </a:rPr>
              <a:t>L’entreprise soutient plus que jamais ses banques alimentaires partenaires avec un don de 75 000$. </a:t>
            </a:r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20612" l="15526" r="44453" t="26532"/>
          <a:stretch/>
        </p:blipFill>
        <p:spPr>
          <a:xfrm>
            <a:off x="10083576" y="4738293"/>
            <a:ext cx="1988004" cy="175039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/>
          <p:nvPr/>
        </p:nvSpPr>
        <p:spPr>
          <a:xfrm>
            <a:off x="5300697" y="6488700"/>
            <a:ext cx="689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Source: </a:t>
            </a:r>
            <a:r>
              <a:rPr lang="fr-CA" sz="15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https://www.lapresse.ca/affaires/tetes-d-affiche/2020-04-27/du-fromage-pour-la-covid-19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-54077" y="101380"/>
            <a:ext cx="9976500" cy="10014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b="1" lang="fr-CA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 fromage qui redonne à la communauté</a:t>
            </a:r>
            <a:endParaRPr b="1" sz="4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91745" y="76203"/>
            <a:ext cx="177165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